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7" r:id="rId2"/>
    <p:sldId id="258" r:id="rId3"/>
    <p:sldId id="260" r:id="rId4"/>
    <p:sldId id="261" r:id="rId5"/>
    <p:sldId id="259" r:id="rId6"/>
    <p:sldId id="262" r:id="rId7"/>
    <p:sldId id="263" r:id="rId8"/>
    <p:sldId id="264" r:id="rId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9"/>
    <p:restoredTop sz="98428" autoAdjust="0"/>
  </p:normalViewPr>
  <p:slideViewPr>
    <p:cSldViewPr snapToGrid="0" snapToObjects="1">
      <p:cViewPr varScale="1">
        <p:scale>
          <a:sx n="111" d="100"/>
          <a:sy n="111" d="100"/>
        </p:scale>
        <p:origin x="-1200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interSettings" Target="printerSettings/printerSettings1.bin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5112A9-0562-1747-9DCF-7A75C6FF198D}" type="datetimeFigureOut">
              <a:rPr lang="en-US" smtClean="0"/>
              <a:t>7/11/18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12FFE2-DA12-364B-9F82-08807F6C2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2589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12FFE2-DA12-364B-9F82-08807F6C245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3020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DA994-C125-5048-A69B-C179FD457A2E}" type="datetimeFigureOut">
              <a:rPr lang="en-US" smtClean="0"/>
              <a:t>7/11/18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BCFC2-4043-8345-886C-61BB433341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8313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DA994-C125-5048-A69B-C179FD457A2E}" type="datetimeFigureOut">
              <a:rPr lang="en-US" smtClean="0"/>
              <a:t>7/11/18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BCFC2-4043-8345-886C-61BB433341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5232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DA994-C125-5048-A69B-C179FD457A2E}" type="datetimeFigureOut">
              <a:rPr lang="en-US" smtClean="0"/>
              <a:t>7/11/18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BCFC2-4043-8345-886C-61BB433341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043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DA994-C125-5048-A69B-C179FD457A2E}" type="datetimeFigureOut">
              <a:rPr lang="en-US" smtClean="0"/>
              <a:t>7/11/18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BCFC2-4043-8345-886C-61BB433341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8385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DA994-C125-5048-A69B-C179FD457A2E}" type="datetimeFigureOut">
              <a:rPr lang="en-US" smtClean="0"/>
              <a:t>7/11/18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BCFC2-4043-8345-886C-61BB433341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0028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DA994-C125-5048-A69B-C179FD457A2E}" type="datetimeFigureOut">
              <a:rPr lang="en-US" smtClean="0"/>
              <a:t>7/11/18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BCFC2-4043-8345-886C-61BB433341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8427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DA994-C125-5048-A69B-C179FD457A2E}" type="datetimeFigureOut">
              <a:rPr lang="en-US" smtClean="0"/>
              <a:t>7/11/18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BCFC2-4043-8345-886C-61BB433341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6310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DA994-C125-5048-A69B-C179FD457A2E}" type="datetimeFigureOut">
              <a:rPr lang="en-US" smtClean="0"/>
              <a:t>7/11/18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BCFC2-4043-8345-886C-61BB433341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6462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DA994-C125-5048-A69B-C179FD457A2E}" type="datetimeFigureOut">
              <a:rPr lang="en-US" smtClean="0"/>
              <a:t>7/11/18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BCFC2-4043-8345-886C-61BB433341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5845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DA994-C125-5048-A69B-C179FD457A2E}" type="datetimeFigureOut">
              <a:rPr lang="en-US" smtClean="0"/>
              <a:t>7/11/18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BCFC2-4043-8345-886C-61BB433341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1290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DA994-C125-5048-A69B-C179FD457A2E}" type="datetimeFigureOut">
              <a:rPr lang="en-US" smtClean="0"/>
              <a:t>7/11/18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BCFC2-4043-8345-886C-61BB433341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0523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BDA994-C125-5048-A69B-C179FD457A2E}" type="datetimeFigureOut">
              <a:rPr lang="en-US" smtClean="0"/>
              <a:t>7/11/18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2BCFC2-4043-8345-886C-61BB433341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0484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emf"/><Relationship Id="rId3" Type="http://schemas.openxmlformats.org/officeDocument/2006/relationships/image" Target="../media/image18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3042"/>
            <a:ext cx="8229600" cy="6621379"/>
          </a:xfrm>
        </p:spPr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1800" dirty="0" smtClean="0"/>
              <a:t>Raw data 210000 * 5, each of them has a 0_1 label (0_1 cluster &lt; 100 -&gt; X_X label)</a:t>
            </a:r>
            <a:r>
              <a:rPr lang="en-US" sz="1800" dirty="0" smtClean="0">
                <a:solidFill>
                  <a:schemeClr val="bg1">
                    <a:lumMod val="65000"/>
                  </a:schemeClr>
                </a:solidFill>
              </a:rPr>
              <a:t>Raw signal add -0.1~0.1 random noise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800" dirty="0" smtClean="0"/>
              <a:t>Iteration 0: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800" dirty="0" smtClean="0"/>
              <a:t>Assign 210000 peaks into 20 clusters based on 0_1 label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800" dirty="0" smtClean="0"/>
              <a:t>For each cluster get the </a:t>
            </a:r>
            <a:r>
              <a:rPr lang="en-US" sz="1800" dirty="0" err="1" smtClean="0"/>
              <a:t>mean_vec</a:t>
            </a:r>
            <a:r>
              <a:rPr lang="en-US" sz="1800" dirty="0" smtClean="0"/>
              <a:t> &amp; </a:t>
            </a:r>
            <a:r>
              <a:rPr lang="en-US" sz="1800" dirty="0" err="1" smtClean="0"/>
              <a:t>cov_mat</a:t>
            </a:r>
            <a:r>
              <a:rPr lang="en-US" sz="1800" dirty="0" smtClean="0"/>
              <a:t> &amp; </a:t>
            </a:r>
            <a:r>
              <a:rPr lang="en-US" sz="1800" dirty="0" err="1" smtClean="0"/>
              <a:t>prior_p</a:t>
            </a:r>
            <a:r>
              <a:rPr lang="en-US" sz="1800" dirty="0" smtClean="0"/>
              <a:t> = </a:t>
            </a:r>
            <a:r>
              <a:rPr lang="en-US" sz="1800" dirty="0" err="1" smtClean="0"/>
              <a:t>num_cluster</a:t>
            </a:r>
            <a:r>
              <a:rPr lang="en-US" sz="1800" dirty="0" smtClean="0"/>
              <a:t>/210000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800" dirty="0" smtClean="0"/>
              <a:t>Add </a:t>
            </a:r>
            <a:r>
              <a:rPr lang="en-US" sz="1800" dirty="0" err="1" smtClean="0"/>
              <a:t>identity_mat</a:t>
            </a:r>
            <a:endParaRPr lang="en-US" sz="1800" dirty="0" smtClean="0"/>
          </a:p>
          <a:p>
            <a:pPr marL="514350" indent="-514350">
              <a:buFont typeface="+mj-lt"/>
              <a:buAutoNum type="arabicPeriod"/>
            </a:pPr>
            <a:r>
              <a:rPr lang="en-US" sz="1800" dirty="0" smtClean="0"/>
              <a:t>Split </a:t>
            </a:r>
            <a:r>
              <a:rPr lang="en-US" sz="1800" dirty="0" err="1" smtClean="0"/>
              <a:t>cov_mat</a:t>
            </a:r>
            <a:r>
              <a:rPr lang="en-US" sz="1800" dirty="0" smtClean="0"/>
              <a:t>  into </a:t>
            </a:r>
            <a:r>
              <a:rPr lang="en-US" sz="1800" dirty="0" err="1" smtClean="0"/>
              <a:t>std_vec</a:t>
            </a:r>
            <a:r>
              <a:rPr lang="en-US" sz="1800" dirty="0" smtClean="0"/>
              <a:t> &amp; </a:t>
            </a:r>
            <a:r>
              <a:rPr lang="en-US" sz="1800" dirty="0" err="1" smtClean="0"/>
              <a:t>corr_mat</a:t>
            </a:r>
            <a:endParaRPr lang="en-US" sz="1800" dirty="0" smtClean="0"/>
          </a:p>
          <a:p>
            <a:pPr marL="514350" indent="-514350">
              <a:buFont typeface="+mj-lt"/>
              <a:buAutoNum type="arabicPeriod"/>
            </a:pPr>
            <a:r>
              <a:rPr lang="en-US" sz="1800" dirty="0" err="1" smtClean="0"/>
              <a:t>std_vec</a:t>
            </a:r>
            <a:r>
              <a:rPr lang="en-US" sz="1800" dirty="0" smtClean="0"/>
              <a:t>[</a:t>
            </a:r>
            <a:r>
              <a:rPr lang="en-US" sz="1800" dirty="0" err="1" smtClean="0"/>
              <a:t>std_vec</a:t>
            </a:r>
            <a:r>
              <a:rPr lang="en-US" sz="1800" dirty="0" smtClean="0"/>
              <a:t>&lt;0.1] = 0.1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800" dirty="0" err="1" smtClean="0"/>
              <a:t>std_vec</a:t>
            </a:r>
            <a:r>
              <a:rPr lang="en-US" sz="1800" dirty="0" smtClean="0"/>
              <a:t>[</a:t>
            </a:r>
            <a:r>
              <a:rPr lang="en-US" sz="1800" dirty="0" err="1" smtClean="0"/>
              <a:t>std_vec</a:t>
            </a:r>
            <a:r>
              <a:rPr lang="en-US" sz="1800" dirty="0" smtClean="0"/>
              <a:t>&gt;</a:t>
            </a:r>
            <a:r>
              <a:rPr lang="en-US" sz="1800" dirty="0" err="1" smtClean="0"/>
              <a:t>sqrt</a:t>
            </a:r>
            <a:r>
              <a:rPr lang="en-US" sz="1800" dirty="0" smtClean="0"/>
              <a:t>(3.0)] = </a:t>
            </a:r>
            <a:r>
              <a:rPr lang="en-US" sz="1800" dirty="0" err="1" smtClean="0"/>
              <a:t>sqrt</a:t>
            </a:r>
            <a:r>
              <a:rPr lang="en-US" sz="1800" dirty="0" smtClean="0"/>
              <a:t>(3.0)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800" dirty="0" err="1" smtClean="0"/>
              <a:t>cov_mat_adj</a:t>
            </a:r>
            <a:r>
              <a:rPr lang="en-US" sz="1800" dirty="0" smtClean="0"/>
              <a:t> = </a:t>
            </a:r>
            <a:r>
              <a:rPr lang="en-US" sz="1800" dirty="0" err="1" smtClean="0"/>
              <a:t>corr_mat</a:t>
            </a:r>
            <a:r>
              <a:rPr lang="en-US" sz="1800" dirty="0" smtClean="0"/>
              <a:t>* </a:t>
            </a:r>
            <a:r>
              <a:rPr lang="en-US" sz="1800" dirty="0" err="1" smtClean="0"/>
              <a:t>np.outer</a:t>
            </a:r>
            <a:r>
              <a:rPr lang="en-US" sz="1800" dirty="0" smtClean="0"/>
              <a:t>(</a:t>
            </a:r>
            <a:r>
              <a:rPr lang="en-US" sz="1800" dirty="0" err="1" smtClean="0"/>
              <a:t>std_vec</a:t>
            </a:r>
            <a:r>
              <a:rPr lang="en-US" sz="1800" dirty="0" smtClean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800" dirty="0" err="1" smtClean="0"/>
              <a:t>cov_mat</a:t>
            </a:r>
            <a:r>
              <a:rPr lang="en-US" sz="1800" dirty="0" smtClean="0"/>
              <a:t> [</a:t>
            </a:r>
            <a:r>
              <a:rPr lang="en-US" sz="1800" dirty="0" err="1" smtClean="0"/>
              <a:t>cov_mat</a:t>
            </a:r>
            <a:r>
              <a:rPr lang="en-US" sz="1800" dirty="0" smtClean="0"/>
              <a:t> ==</a:t>
            </a:r>
            <a:r>
              <a:rPr lang="en-US" sz="1800" dirty="0" err="1" smtClean="0"/>
              <a:t>na</a:t>
            </a:r>
            <a:r>
              <a:rPr lang="en-US" sz="1800" dirty="0" smtClean="0"/>
              <a:t>] = 0.0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800" dirty="0" err="1" smtClean="0"/>
              <a:t>Mvn_log_p_j</a:t>
            </a:r>
            <a:r>
              <a:rPr lang="en-US" sz="1800" dirty="0" smtClean="0"/>
              <a:t> = -1/2*log(</a:t>
            </a:r>
            <a:r>
              <a:rPr lang="en-US" sz="1800" dirty="0" err="1" smtClean="0"/>
              <a:t>det</a:t>
            </a:r>
            <a:r>
              <a:rPr lang="en-US" sz="1800" dirty="0" smtClean="0"/>
              <a:t>(</a:t>
            </a:r>
            <a:r>
              <a:rPr lang="en-US" sz="1800" dirty="0" err="1" smtClean="0"/>
              <a:t>data_sig_cov_j</a:t>
            </a:r>
            <a:r>
              <a:rPr lang="en-US" sz="1800" dirty="0" smtClean="0"/>
              <a:t>)) - sum(dot((</a:t>
            </a:r>
            <a:r>
              <a:rPr lang="en-US" sz="1800" dirty="0" err="1" smtClean="0"/>
              <a:t>data_sig_matrix-data_sig_mean_j</a:t>
            </a:r>
            <a:r>
              <a:rPr lang="en-US" sz="1800" dirty="0" smtClean="0"/>
              <a:t>), </a:t>
            </a:r>
            <a:r>
              <a:rPr lang="en-US" sz="1800" dirty="0" err="1" smtClean="0"/>
              <a:t>inv</a:t>
            </a:r>
            <a:r>
              <a:rPr lang="en-US" sz="1800" dirty="0" smtClean="0"/>
              <a:t>(</a:t>
            </a:r>
            <a:r>
              <a:rPr lang="en-US" sz="1800" dirty="0" err="1" smtClean="0"/>
              <a:t>data_sig_cov_j</a:t>
            </a:r>
            <a:r>
              <a:rPr lang="en-US" sz="1800" dirty="0" smtClean="0"/>
              <a:t>)) * (</a:t>
            </a:r>
            <a:r>
              <a:rPr lang="en-US" sz="1800" dirty="0" err="1" smtClean="0"/>
              <a:t>data_sig_matrix-data_sig_mean_j</a:t>
            </a:r>
            <a:r>
              <a:rPr lang="en-US" sz="1800" dirty="0" smtClean="0"/>
              <a:t>), axis=1) + log(</a:t>
            </a:r>
            <a:r>
              <a:rPr lang="en-US" sz="1800" dirty="0" err="1" smtClean="0"/>
              <a:t>data_sig_prior_ij</a:t>
            </a:r>
            <a:r>
              <a:rPr lang="en-US" sz="1800" dirty="0" smtClean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800" dirty="0" err="1" smtClean="0"/>
              <a:t>Mvn_p_ij</a:t>
            </a:r>
            <a:r>
              <a:rPr lang="en-US" sz="1800" dirty="0" smtClean="0"/>
              <a:t>=</a:t>
            </a:r>
            <a:r>
              <a:rPr lang="en-US" sz="1800" dirty="0" err="1" smtClean="0"/>
              <a:t>exp</a:t>
            </a:r>
            <a:r>
              <a:rPr lang="en-US" sz="1800" dirty="0" smtClean="0"/>
              <a:t>(</a:t>
            </a:r>
            <a:r>
              <a:rPr lang="en-US" sz="1800" dirty="0" err="1" smtClean="0"/>
              <a:t>mvn_log_p_ij</a:t>
            </a:r>
            <a:r>
              <a:rPr lang="en-US" sz="1800" dirty="0" smtClean="0"/>
              <a:t>) / sum(</a:t>
            </a:r>
            <a:r>
              <a:rPr lang="en-US" sz="1800" dirty="0" err="1" smtClean="0"/>
              <a:t>exp</a:t>
            </a:r>
            <a:r>
              <a:rPr lang="en-US" sz="1800" dirty="0" smtClean="0"/>
              <a:t>(</a:t>
            </a:r>
            <a:r>
              <a:rPr lang="en-US" sz="1800" dirty="0" err="1" smtClean="0"/>
              <a:t>mvn_log_p_ij</a:t>
            </a:r>
            <a:r>
              <a:rPr lang="is-IS" sz="1800" dirty="0" smtClean="0"/>
              <a:t>…</a:t>
            </a:r>
            <a:r>
              <a:rPr lang="en-US" sz="1800" dirty="0" smtClean="0"/>
              <a:t>) 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800" dirty="0" smtClean="0"/>
              <a:t>### If </a:t>
            </a:r>
            <a:r>
              <a:rPr lang="en-US" sz="1800" dirty="0" err="1" smtClean="0"/>
              <a:t>Mvn_p_ij</a:t>
            </a:r>
            <a:r>
              <a:rPr lang="en-US" sz="1800" dirty="0" smtClean="0"/>
              <a:t>&lt;0.5, assign the sample with label 0_0_0_0_0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800" dirty="0" smtClean="0"/>
              <a:t>Assign each peak to the cluster with the max </a:t>
            </a:r>
            <a:r>
              <a:rPr lang="en-US" sz="1800" dirty="0" err="1" smtClean="0"/>
              <a:t>Mvn_p_ij</a:t>
            </a:r>
            <a:r>
              <a:rPr lang="en-US" sz="1800" dirty="0" smtClean="0"/>
              <a:t> 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800" dirty="0" smtClean="0"/>
              <a:t>For new clusters with less than 100 peak, relabel them as X_X_X_X_X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800" dirty="0" smtClean="0"/>
              <a:t>Iteration 1-99: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800" dirty="0" smtClean="0"/>
              <a:t>Update the </a:t>
            </a:r>
            <a:r>
              <a:rPr lang="en-US" sz="1800" dirty="0" err="1" smtClean="0"/>
              <a:t>mean_vec</a:t>
            </a:r>
            <a:r>
              <a:rPr lang="en-US" sz="1800" dirty="0" smtClean="0"/>
              <a:t> &amp; </a:t>
            </a:r>
            <a:r>
              <a:rPr lang="en-US" sz="1800" dirty="0" err="1" smtClean="0"/>
              <a:t>cov_mat</a:t>
            </a:r>
            <a:r>
              <a:rPr lang="en-US" sz="1800" dirty="0" smtClean="0"/>
              <a:t> &amp; </a:t>
            </a:r>
            <a:r>
              <a:rPr lang="en-US" sz="1800" dirty="0" err="1" smtClean="0"/>
              <a:t>prior_p</a:t>
            </a:r>
            <a:r>
              <a:rPr lang="en-US" sz="1800" dirty="0" smtClean="0"/>
              <a:t>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800" dirty="0" smtClean="0"/>
              <a:t>For the cluster with no peak: </a:t>
            </a:r>
            <a:r>
              <a:rPr lang="en-US" sz="1800" dirty="0" err="1" smtClean="0"/>
              <a:t>mean_vec</a:t>
            </a:r>
            <a:r>
              <a:rPr lang="en-US" sz="1800" dirty="0" smtClean="0"/>
              <a:t> = repeat(2.0, 5); </a:t>
            </a:r>
            <a:r>
              <a:rPr lang="en-US" sz="1800" dirty="0" err="1" smtClean="0"/>
              <a:t>cov_mat</a:t>
            </a:r>
            <a:r>
              <a:rPr lang="en-US" sz="1800" dirty="0" smtClean="0"/>
              <a:t> = </a:t>
            </a:r>
            <a:r>
              <a:rPr lang="en-US" sz="1800" dirty="0" err="1" smtClean="0"/>
              <a:t>identity_mat</a:t>
            </a:r>
            <a:endParaRPr lang="en-US" sz="1800" dirty="0" smtClean="0"/>
          </a:p>
          <a:p>
            <a:pPr marL="514350" indent="-514350">
              <a:buFont typeface="+mj-lt"/>
              <a:buAutoNum type="arabicPeriod"/>
            </a:pPr>
            <a:r>
              <a:rPr lang="en-US" sz="1800" dirty="0" smtClean="0"/>
              <a:t>Redo step 5,6,7,8,9,10,11,12, 14,15</a:t>
            </a:r>
          </a:p>
          <a:p>
            <a:pPr marL="514350" indent="-514350">
              <a:buFont typeface="+mj-lt"/>
              <a:buAutoNum type="arabicPeriod"/>
            </a:pPr>
            <a:endParaRPr lang="en-US" sz="1800" dirty="0" smtClean="0"/>
          </a:p>
          <a:p>
            <a:pPr marL="514350" indent="-514350">
              <a:buFont typeface="+mj-lt"/>
              <a:buAutoNum type="arabicPeriod"/>
            </a:pPr>
            <a:endParaRPr lang="en-US" sz="1800" dirty="0" smtClean="0"/>
          </a:p>
          <a:p>
            <a:pPr marL="514350" indent="-514350">
              <a:buFont typeface="+mj-lt"/>
              <a:buAutoNum type="arabicPeriod"/>
            </a:pPr>
            <a:endParaRPr lang="en-US" sz="1800" dirty="0" smtClean="0"/>
          </a:p>
          <a:p>
            <a:pPr marL="514350" indent="-514350">
              <a:buFont typeface="+mj-lt"/>
              <a:buAutoNum type="arabicPeriod"/>
            </a:pPr>
            <a:endParaRPr lang="en-US" sz="1800" dirty="0" smtClean="0"/>
          </a:p>
          <a:p>
            <a:pPr marL="514350" indent="-514350">
              <a:buFont typeface="+mj-lt"/>
              <a:buAutoNum type="arabicPeriod"/>
            </a:pPr>
            <a:endParaRPr lang="en-US" sz="1800" dirty="0" smtClean="0"/>
          </a:p>
          <a:p>
            <a:endParaRPr lang="en-US" sz="1800" dirty="0" smtClean="0"/>
          </a:p>
          <a:p>
            <a:endParaRPr lang="en-US" sz="1800" dirty="0" smtClean="0"/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8405622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648" y="1097280"/>
            <a:ext cx="2743200" cy="5486400"/>
          </a:xfrm>
          <a:prstGeom prst="rect">
            <a:avLst/>
          </a:prstGeom>
        </p:spPr>
      </p:pic>
      <p:pic>
        <p:nvPicPr>
          <p:cNvPr id="5" name="Picture 4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2680" y="1097280"/>
            <a:ext cx="2743200" cy="5486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5660" y="1097280"/>
            <a:ext cx="2560320" cy="256032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41020" y="512505"/>
            <a:ext cx="27889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Use Homer peak calling label (</a:t>
            </a:r>
            <a:r>
              <a:rPr lang="en-US" sz="1600" dirty="0" err="1" smtClean="0"/>
              <a:t>PKnorm</a:t>
            </a:r>
            <a:r>
              <a:rPr lang="en-US" sz="1600" dirty="0" smtClean="0"/>
              <a:t> signal) (10 cell types)</a:t>
            </a:r>
            <a:endParaRPr lang="en-US" sz="1600" dirty="0"/>
          </a:p>
        </p:txBody>
      </p:sp>
      <p:sp>
        <p:nvSpPr>
          <p:cNvPr id="8" name="TextBox 7"/>
          <p:cNvSpPr txBox="1"/>
          <p:nvPr/>
        </p:nvSpPr>
        <p:spPr>
          <a:xfrm>
            <a:off x="6202680" y="758726"/>
            <a:ext cx="27889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smtClean="0"/>
              <a:t>Reassign labels based on MVN</a:t>
            </a:r>
            <a:endParaRPr lang="en-US" sz="1600" dirty="0"/>
          </a:p>
        </p:txBody>
      </p:sp>
      <p:sp>
        <p:nvSpPr>
          <p:cNvPr id="9" name="TextBox 8"/>
          <p:cNvSpPr txBox="1"/>
          <p:nvPr/>
        </p:nvSpPr>
        <p:spPr>
          <a:xfrm>
            <a:off x="3438144" y="266283"/>
            <a:ext cx="24719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New label is based on the mean signal of each cell in the new </a:t>
            </a:r>
            <a:r>
              <a:rPr lang="en-US" sz="1600" dirty="0" err="1" smtClean="0"/>
              <a:t>heatmap</a:t>
            </a:r>
            <a:r>
              <a:rPr lang="en-US" sz="1600" dirty="0" smtClean="0"/>
              <a:t>.</a:t>
            </a:r>
            <a:endParaRPr lang="en-US" sz="16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5848" y="4224528"/>
            <a:ext cx="2560320" cy="256032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378708" y="3657600"/>
            <a:ext cx="24719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The Number of peaks that change labels in each iteration.</a:t>
            </a:r>
            <a:endParaRPr lang="en-US" sz="1600" dirty="0"/>
          </a:p>
        </p:txBody>
      </p:sp>
      <p:sp>
        <p:nvSpPr>
          <p:cNvPr id="12" name="Rectangle 11"/>
          <p:cNvSpPr/>
          <p:nvPr/>
        </p:nvSpPr>
        <p:spPr>
          <a:xfrm rot="16200000">
            <a:off x="-350570" y="3180547"/>
            <a:ext cx="14138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62 index-sets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 rot="16200000">
            <a:off x="5319734" y="3180547"/>
            <a:ext cx="14138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51 index-sets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37450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tac_20cell.sig.10.newlabel.reorder.png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000" y="685800"/>
            <a:ext cx="2880000" cy="5779008"/>
          </a:xfrm>
          <a:prstGeom prst="rect">
            <a:avLst/>
          </a:prstGeom>
        </p:spPr>
      </p:pic>
      <p:pic>
        <p:nvPicPr>
          <p:cNvPr id="8" name="Picture 7" descr="atac_20cell.sig.10.png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5800"/>
            <a:ext cx="2880000" cy="577900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0000" y="673348"/>
            <a:ext cx="3384000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6993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ata.adj.10.txt.meansig.png.newlabel.png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000" y="0"/>
            <a:ext cx="2880000" cy="5760000"/>
          </a:xfrm>
          <a:prstGeom prst="rect">
            <a:avLst/>
          </a:prstGeom>
        </p:spPr>
      </p:pic>
      <p:pic>
        <p:nvPicPr>
          <p:cNvPr id="6" name="Picture 5" descr="qda_atac_wg.mvn_check.10.od.png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880000" cy="5760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9158" y="411217"/>
            <a:ext cx="2065358" cy="4640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9766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0056" y="978408"/>
            <a:ext cx="3657600" cy="5486400"/>
          </a:xfrm>
          <a:prstGeom prst="rect">
            <a:avLst/>
          </a:prstGeom>
        </p:spPr>
      </p:pic>
      <p:pic>
        <p:nvPicPr>
          <p:cNvPr id="7" name="Picture 6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968" y="978408"/>
            <a:ext cx="3657600" cy="54864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86968" y="393633"/>
            <a:ext cx="27889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Use Homer peak calling label (</a:t>
            </a:r>
            <a:r>
              <a:rPr lang="en-US" sz="1600" dirty="0" err="1" smtClean="0"/>
              <a:t>PKnorm</a:t>
            </a:r>
            <a:r>
              <a:rPr lang="en-US" sz="1600" dirty="0" smtClean="0"/>
              <a:t> signal) (18 cell types)</a:t>
            </a:r>
            <a:endParaRPr lang="en-US" sz="1600" dirty="0"/>
          </a:p>
        </p:txBody>
      </p:sp>
      <p:sp>
        <p:nvSpPr>
          <p:cNvPr id="9" name="TextBox 8"/>
          <p:cNvSpPr txBox="1"/>
          <p:nvPr/>
        </p:nvSpPr>
        <p:spPr>
          <a:xfrm>
            <a:off x="4983478" y="639854"/>
            <a:ext cx="27889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smtClean="0"/>
              <a:t>Reassign labels based on MVN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 rot="16200000">
            <a:off x="-207648" y="3190533"/>
            <a:ext cx="15308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217 index-sets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 rot="16200000">
            <a:off x="4033379" y="3190533"/>
            <a:ext cx="15308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109 index-sets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000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tac_20cell.sig.18.txt.newlabel.s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6248" y="2356132"/>
            <a:ext cx="1757752" cy="4325951"/>
          </a:xfrm>
          <a:prstGeom prst="rect">
            <a:avLst/>
          </a:prstGeom>
        </p:spPr>
      </p:pic>
      <p:pic>
        <p:nvPicPr>
          <p:cNvPr id="9" name="Picture 8" descr="barplot.counts.new.png"/>
          <p:cNvPicPr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76"/>
          <a:stretch/>
        </p:blipFill>
        <p:spPr>
          <a:xfrm>
            <a:off x="6089683" y="0"/>
            <a:ext cx="3054317" cy="2160000"/>
          </a:xfrm>
          <a:prstGeom prst="rect">
            <a:avLst/>
          </a:prstGeom>
        </p:spPr>
      </p:pic>
      <p:pic>
        <p:nvPicPr>
          <p:cNvPr id="8" name="Picture 7" descr="barplot.counts.old.png"/>
          <p:cNvPicPr>
            <a:picLocks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87"/>
          <a:stretch/>
        </p:blipFill>
        <p:spPr>
          <a:xfrm>
            <a:off x="3208101" y="0"/>
            <a:ext cx="3055900" cy="2160000"/>
          </a:xfrm>
          <a:prstGeom prst="rect">
            <a:avLst/>
          </a:prstGeom>
        </p:spPr>
      </p:pic>
      <p:pic>
        <p:nvPicPr>
          <p:cNvPr id="16" name="Picture 15" descr="atac_20cell.sig.18.txt.ic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6403" y="2356134"/>
            <a:ext cx="1781569" cy="4325952"/>
          </a:xfrm>
          <a:prstGeom prst="rect">
            <a:avLst/>
          </a:prstGeom>
        </p:spPr>
      </p:pic>
      <p:pic>
        <p:nvPicPr>
          <p:cNvPr id="19" name="Picture 18" descr="atac_20cell.sig.18.txt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653" y="2356132"/>
            <a:ext cx="1757750" cy="4325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4237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arplot.counts.ol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9235"/>
            <a:ext cx="4320000" cy="4320000"/>
          </a:xfrm>
          <a:prstGeom prst="rect">
            <a:avLst/>
          </a:prstGeom>
        </p:spPr>
      </p:pic>
      <p:pic>
        <p:nvPicPr>
          <p:cNvPr id="5" name="Picture 4" descr="barplot.counts.new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2326" y="199235"/>
            <a:ext cx="4320000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4879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ca_pc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743200" cy="6400800"/>
          </a:xfrm>
          <a:prstGeom prst="rect">
            <a:avLst/>
          </a:prstGeom>
        </p:spPr>
      </p:pic>
      <p:pic>
        <p:nvPicPr>
          <p:cNvPr id="5" name="Picture 4" descr="pca_pc2_pc3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0"/>
            <a:ext cx="64008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7710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7669</TotalTime>
  <Words>323</Words>
  <Application>Microsoft Macintosh PowerPoint</Application>
  <PresentationFormat>On-screen Show (4:3)</PresentationFormat>
  <Paragraphs>36</Paragraphs>
  <Slides>8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Universe</dc:creator>
  <cp:lastModifiedBy>Universe</cp:lastModifiedBy>
  <cp:revision>38</cp:revision>
  <dcterms:created xsi:type="dcterms:W3CDTF">2018-07-06T06:40:19Z</dcterms:created>
  <dcterms:modified xsi:type="dcterms:W3CDTF">2018-07-13T07:34:53Z</dcterms:modified>
</cp:coreProperties>
</file>